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6" r:id="rId2"/>
    <p:sldId id="281" r:id="rId3"/>
    <p:sldId id="282" r:id="rId4"/>
    <p:sldId id="284" r:id="rId5"/>
    <p:sldId id="285" r:id="rId6"/>
    <p:sldId id="286" r:id="rId7"/>
    <p:sldId id="287" r:id="rId8"/>
    <p:sldId id="288" r:id="rId9"/>
    <p:sldId id="301" r:id="rId10"/>
    <p:sldId id="289" r:id="rId11"/>
    <p:sldId id="290" r:id="rId12"/>
    <p:sldId id="291" r:id="rId13"/>
    <p:sldId id="292" r:id="rId14"/>
    <p:sldId id="293" r:id="rId15"/>
    <p:sldId id="294" r:id="rId16"/>
    <p:sldId id="295" r:id="rId17"/>
    <p:sldId id="297" r:id="rId18"/>
    <p:sldId id="298" r:id="rId19"/>
    <p:sldId id="299" r:id="rId20"/>
    <p:sldId id="30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8" d="100"/>
          <a:sy n="78" d="100"/>
        </p:scale>
        <p:origin x="-94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627C2-1B8E-4B4B-85CC-FC114778E349}" type="datetimeFigureOut">
              <a:rPr lang="en-US" smtClean="0"/>
              <a:pPr/>
              <a:t>10/18/2019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10312-B5BD-46FF-AB15-BCE05BADAD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80749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134111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3131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17509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9835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71645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231174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26005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34668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21517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73125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9AF73-F288-47BA-A6DD-759E0E43C3DD}" type="datetimeFigureOut">
              <a:rPr lang="en-US" smtClean="0"/>
              <a:pPr/>
              <a:t>10/18/2019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2412996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3108543"/>
          </a:xfrm>
          <a:prstGeom prst="rect">
            <a:avLst/>
          </a:prstGeom>
          <a:noFill/>
        </p:spPr>
        <p:txBody>
          <a:bodyPr wrap="square" rtlCol="0">
            <a:spAutoFit/>
          </a:bodyPr>
          <a:lstStyle/>
          <a:p>
            <a:r>
              <a:rPr lang="en-US" sz="2000" b="1" dirty="0" smtClean="0"/>
              <a:t>The module</a:t>
            </a:r>
            <a:r>
              <a:rPr lang="en-US" sz="2400" dirty="0" smtClean="0"/>
              <a:t>:          </a:t>
            </a:r>
            <a:r>
              <a:rPr lang="en-US" sz="2800" b="1" dirty="0" smtClean="0">
                <a:solidFill>
                  <a:srgbClr val="FF0000"/>
                </a:solidFill>
              </a:rPr>
              <a:t>URINARY SYSTEM MODULE </a:t>
            </a:r>
          </a:p>
          <a:p>
            <a:r>
              <a:rPr lang="en-US" sz="2400" dirty="0" smtClean="0"/>
              <a:t>   </a:t>
            </a:r>
          </a:p>
          <a:p>
            <a:r>
              <a:rPr lang="en-US" sz="2000" b="1" dirty="0" smtClean="0"/>
              <a:t>Session 4</a:t>
            </a:r>
            <a:r>
              <a:rPr lang="en-US" sz="2400" dirty="0" smtClean="0"/>
              <a:t>      </a:t>
            </a:r>
            <a:r>
              <a:rPr lang="en-US" sz="2400" dirty="0" smtClean="0">
                <a:solidFill>
                  <a:srgbClr val="FF0000"/>
                </a:solidFill>
              </a:rPr>
              <a:t>Lecture 1</a:t>
            </a:r>
          </a:p>
          <a:p>
            <a:endParaRPr lang="en-US" sz="2400" dirty="0"/>
          </a:p>
          <a:p>
            <a:endParaRPr lang="en-US" sz="2400" dirty="0" smtClean="0"/>
          </a:p>
          <a:p>
            <a:r>
              <a:rPr lang="en-US" sz="2400" b="1" dirty="0" smtClean="0">
                <a:solidFill>
                  <a:srgbClr val="C00000"/>
                </a:solidFill>
              </a:rPr>
              <a:t>MODULE STAFF</a:t>
            </a:r>
            <a:r>
              <a:rPr lang="en-US" sz="2400" dirty="0" smtClean="0">
                <a:solidFill>
                  <a:srgbClr val="C00000"/>
                </a:solidFill>
              </a:rPr>
              <a:t>:</a:t>
            </a:r>
          </a:p>
          <a:p>
            <a:r>
              <a:rPr lang="en-US" sz="1200" b="1" dirty="0" err="1" smtClean="0">
                <a:solidFill>
                  <a:srgbClr val="002060"/>
                </a:solidFill>
              </a:rPr>
              <a:t>Prof.Mahmood</a:t>
            </a:r>
            <a:r>
              <a:rPr lang="en-US" sz="1200" b="1" dirty="0" smtClean="0">
                <a:solidFill>
                  <a:srgbClr val="002060"/>
                </a:solidFill>
              </a:rPr>
              <a:t> </a:t>
            </a:r>
            <a:r>
              <a:rPr lang="en-US" sz="1200" b="1" dirty="0" err="1" smtClean="0">
                <a:solidFill>
                  <a:srgbClr val="002060"/>
                </a:solidFill>
              </a:rPr>
              <a:t>Shakir</a:t>
            </a:r>
            <a:r>
              <a:rPr lang="en-US" sz="1200" b="1" dirty="0" smtClean="0">
                <a:solidFill>
                  <a:srgbClr val="002060"/>
                </a:solidFill>
              </a:rPr>
              <a:t>			</a:t>
            </a:r>
            <a:r>
              <a:rPr lang="en-US" sz="1200" b="1" dirty="0" err="1" smtClean="0">
                <a:solidFill>
                  <a:srgbClr val="002060"/>
                </a:solidFill>
              </a:rPr>
              <a:t>Dr.Adnan</a:t>
            </a:r>
            <a:r>
              <a:rPr lang="en-US" sz="1200" b="1" dirty="0" smtClean="0">
                <a:solidFill>
                  <a:srgbClr val="002060"/>
                </a:solidFill>
              </a:rPr>
              <a:t> </a:t>
            </a:r>
            <a:r>
              <a:rPr lang="en-US" sz="1200" b="1" dirty="0" err="1" smtClean="0">
                <a:solidFill>
                  <a:srgbClr val="002060"/>
                </a:solidFill>
              </a:rPr>
              <a:t>Othafa</a:t>
            </a:r>
            <a:r>
              <a:rPr lang="en-US" sz="1200" b="1" dirty="0" smtClean="0">
                <a:solidFill>
                  <a:srgbClr val="002060"/>
                </a:solidFill>
              </a:rPr>
              <a:t>	</a:t>
            </a:r>
            <a:r>
              <a:rPr lang="en-US" sz="1200" b="1" dirty="0" err="1" smtClean="0">
                <a:solidFill>
                  <a:srgbClr val="002060"/>
                </a:solidFill>
              </a:rPr>
              <a:t>Ass.Prof.Firas</a:t>
            </a:r>
            <a:r>
              <a:rPr lang="en-US" sz="1200" b="1" dirty="0" smtClean="0">
                <a:solidFill>
                  <a:srgbClr val="002060"/>
                </a:solidFill>
              </a:rPr>
              <a:t> </a:t>
            </a:r>
            <a:r>
              <a:rPr lang="en-US" sz="1200" b="1" dirty="0" err="1" smtClean="0">
                <a:solidFill>
                  <a:srgbClr val="002060"/>
                </a:solidFill>
              </a:rPr>
              <a:t>Shakir</a:t>
            </a:r>
            <a:r>
              <a:rPr lang="en-US" sz="1200" b="1" dirty="0" smtClean="0">
                <a:solidFill>
                  <a:srgbClr val="002060"/>
                </a:solidFill>
              </a:rPr>
              <a:t>			Dr. </a:t>
            </a:r>
            <a:r>
              <a:rPr lang="en-US" sz="1200" b="1" dirty="0" err="1" smtClean="0">
                <a:solidFill>
                  <a:srgbClr val="002060"/>
                </a:solidFill>
              </a:rPr>
              <a:t>Safaa</a:t>
            </a:r>
            <a:r>
              <a:rPr lang="en-US" sz="1200" b="1" dirty="0" smtClean="0">
                <a:solidFill>
                  <a:srgbClr val="002060"/>
                </a:solidFill>
              </a:rPr>
              <a:t> </a:t>
            </a:r>
            <a:r>
              <a:rPr lang="en-US" sz="1200" b="1" dirty="0" err="1" smtClean="0">
                <a:solidFill>
                  <a:srgbClr val="002060"/>
                </a:solidFill>
              </a:rPr>
              <a:t>Almatook</a:t>
            </a:r>
            <a:r>
              <a:rPr lang="en-US" sz="1200" b="1" dirty="0" smtClean="0">
                <a:solidFill>
                  <a:srgbClr val="002060"/>
                </a:solidFill>
              </a:rPr>
              <a:t>          </a:t>
            </a:r>
            <a:r>
              <a:rPr lang="en-US" sz="1200" b="1" dirty="0" err="1" smtClean="0">
                <a:solidFill>
                  <a:srgbClr val="002060"/>
                </a:solidFill>
              </a:rPr>
              <a:t>Dr.Khaldoon</a:t>
            </a:r>
            <a:r>
              <a:rPr lang="en-US" sz="1200" b="1" dirty="0" smtClean="0">
                <a:solidFill>
                  <a:srgbClr val="002060"/>
                </a:solidFill>
              </a:rPr>
              <a:t> </a:t>
            </a:r>
            <a:r>
              <a:rPr lang="en-US" sz="1200" b="1" dirty="0" err="1" smtClean="0">
                <a:solidFill>
                  <a:srgbClr val="002060"/>
                </a:solidFill>
              </a:rPr>
              <a:t>Sadek</a:t>
            </a:r>
            <a:r>
              <a:rPr lang="en-US" sz="1200" b="1" dirty="0" smtClean="0">
                <a:solidFill>
                  <a:srgbClr val="002060"/>
                </a:solidFill>
              </a:rPr>
              <a:t>                                                     </a:t>
            </a:r>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036497" y="2271876"/>
            <a:ext cx="5396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PLASMA VOLUME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 name="Picture 13" descr="IMG_4551.JPG"/>
          <p:cNvPicPr>
            <a:picLocks noChangeAspect="1"/>
          </p:cNvPicPr>
          <p:nvPr/>
        </p:nvPicPr>
        <p:blipFill>
          <a:blip r:embed="rId6" cstate="print"/>
          <a:stretch>
            <a:fillRect/>
          </a:stretch>
        </p:blipFill>
        <p:spPr>
          <a:xfrm>
            <a:off x="8095488" y="5547360"/>
            <a:ext cx="1048512" cy="987552"/>
          </a:xfrm>
          <a:prstGeom prst="rect">
            <a:avLst/>
          </a:prstGeom>
        </p:spPr>
      </p:pic>
      <p:pic>
        <p:nvPicPr>
          <p:cNvPr id="15" name="Picture 14" descr="514f98a0-26d4-480c-9be1-44578f612e22.JPG"/>
          <p:cNvPicPr>
            <a:picLocks noChangeAspect="1"/>
          </p:cNvPicPr>
          <p:nvPr/>
        </p:nvPicPr>
        <p:blipFill>
          <a:blip r:embed="rId7" cstate="print"/>
          <a:stretch>
            <a:fillRect/>
          </a:stretch>
        </p:blipFill>
        <p:spPr>
          <a:xfrm>
            <a:off x="4072128" y="0"/>
            <a:ext cx="1255776" cy="707136"/>
          </a:xfrm>
          <a:prstGeom prst="rect">
            <a:avLst/>
          </a:prstGeom>
        </p:spPr>
      </p:pic>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0" name="Rectangle 6"/>
          <p:cNvSpPr>
            <a:spLocks noChangeArrowheads="1"/>
          </p:cNvSpPr>
          <p:nvPr/>
        </p:nvSpPr>
        <p:spPr bwMode="auto">
          <a:xfrm>
            <a:off x="1243584" y="5742433"/>
            <a:ext cx="588873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Clinically Orientated Anatomy</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Moore  KL ,</a:t>
            </a:r>
            <a:r>
              <a:rPr kumimoji="0" lang="en-GB" sz="11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DalleyAF&amp;Agur</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AMR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Publisher:Lippincott</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Williams and </a:t>
            </a:r>
            <a:r>
              <a:rPr kumimoji="0" lang="en-GB" sz="11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Wilkins:Seventh</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Edition: ISBN:9781451184471</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normAutofit/>
          </a:bodyPr>
          <a:lstStyle/>
          <a:p>
            <a:r>
              <a:rPr lang="en-US" sz="2400" dirty="0" smtClean="0">
                <a:solidFill>
                  <a:srgbClr val="FF0000"/>
                </a:solidFill>
              </a:rPr>
              <a:t>Summery</a:t>
            </a:r>
            <a:br>
              <a:rPr lang="en-US" sz="2400" dirty="0" smtClean="0">
                <a:solidFill>
                  <a:srgbClr val="FF0000"/>
                </a:solidFill>
              </a:rPr>
            </a:br>
            <a:r>
              <a:rPr lang="en-US" sz="2400" dirty="0" smtClean="0">
                <a:solidFill>
                  <a:srgbClr val="FF0000"/>
                </a:solidFill>
              </a:rPr>
              <a:t>renal response to plasma volume is by:</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if the ECF volume increase it excrete more </a:t>
            </a:r>
            <a:r>
              <a:rPr lang="en-US" sz="2400" dirty="0" err="1" smtClean="0">
                <a:solidFill>
                  <a:srgbClr val="FF0000"/>
                </a:solidFill>
              </a:rPr>
              <a:t>NaCl</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if the ECF volume decrease it decrease the excretion of </a:t>
            </a:r>
            <a:r>
              <a:rPr lang="en-US" sz="2400" dirty="0" err="1" smtClean="0">
                <a:solidFill>
                  <a:srgbClr val="FF0000"/>
                </a:solidFill>
              </a:rPr>
              <a:t>NaCl</a:t>
            </a:r>
            <a:endParaRPr lang="en-US" sz="2400" dirty="0">
              <a:solidFill>
                <a:srgbClr val="FF0000"/>
              </a:solidFill>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633728"/>
            <a:ext cx="7886700" cy="3889248"/>
          </a:xfrm>
        </p:spPr>
        <p:txBody>
          <a:bodyPr>
            <a:normAutofit/>
          </a:bodyPr>
          <a:lstStyle/>
          <a:p>
            <a:r>
              <a:rPr lang="en-US" sz="2000" b="1" dirty="0" smtClean="0"/>
              <a:t>Sodium handling by the </a:t>
            </a:r>
            <a:r>
              <a:rPr lang="en-US" sz="2000" b="1" dirty="0" err="1" smtClean="0"/>
              <a:t>nephron</a:t>
            </a:r>
            <a:r>
              <a:rPr lang="en-US" sz="2000" b="1" dirty="0" smtClean="0"/>
              <a:t/>
            </a:r>
            <a:br>
              <a:rPr lang="en-US" sz="2000" b="1" dirty="0" smtClean="0"/>
            </a:br>
            <a:r>
              <a:rPr lang="en-US" sz="2000" b="1" dirty="0" smtClean="0"/>
              <a:t>67% reabsorbed in PCT</a:t>
            </a:r>
            <a:br>
              <a:rPr lang="en-US" sz="2000" b="1" dirty="0" smtClean="0"/>
            </a:br>
            <a:r>
              <a:rPr lang="en-US" sz="2000" b="1" dirty="0" smtClean="0"/>
              <a:t>25% in the loop of </a:t>
            </a:r>
            <a:r>
              <a:rPr lang="en-US" sz="2000" b="1" dirty="0" err="1" smtClean="0"/>
              <a:t>Henle</a:t>
            </a:r>
            <a:r>
              <a:rPr lang="en-US" sz="2000" b="1" dirty="0" smtClean="0"/>
              <a:t/>
            </a:r>
            <a:br>
              <a:rPr lang="en-US" sz="2000" b="1" dirty="0" smtClean="0"/>
            </a:br>
            <a:r>
              <a:rPr lang="en-US" sz="2000" b="1" dirty="0" smtClean="0"/>
              <a:t>Na-K-ATP pump </a:t>
            </a:r>
            <a:r>
              <a:rPr lang="en-US" sz="2000" b="1" dirty="0" err="1" smtClean="0"/>
              <a:t>pump</a:t>
            </a:r>
            <a:r>
              <a:rPr lang="en-US" sz="2000" b="1" dirty="0" smtClean="0"/>
              <a:t> Na from cell to </a:t>
            </a:r>
            <a:r>
              <a:rPr lang="en-US" sz="2000" b="1" dirty="0" err="1" smtClean="0"/>
              <a:t>interstiatial</a:t>
            </a:r>
            <a:r>
              <a:rPr lang="en-US" sz="2000" b="1" dirty="0" smtClean="0"/>
              <a:t> space by active </a:t>
            </a:r>
            <a:r>
              <a:rPr lang="en-US" sz="2000" b="1" dirty="0" err="1" smtClean="0"/>
              <a:t>transpor</a:t>
            </a:r>
            <a:r>
              <a:rPr lang="en-US" sz="2000" b="1" dirty="0" smtClean="0"/>
              <a:t> in exchange </a:t>
            </a:r>
            <a:r>
              <a:rPr lang="en-US" sz="2000" b="1" dirty="0" err="1" smtClean="0"/>
              <a:t>fo</a:t>
            </a:r>
            <a:r>
              <a:rPr lang="en-US" sz="2000" b="1" dirty="0" smtClean="0"/>
              <a:t> K as a result Na pass from tubular lumen to the cell </a:t>
            </a:r>
            <a:r>
              <a:rPr lang="en-US" sz="2000" b="1" dirty="0" err="1" smtClean="0"/>
              <a:t>passivly</a:t>
            </a:r>
            <a:endParaRPr lang="en-US" sz="2000" b="1"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0" y="1022188"/>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816864"/>
            <a:ext cx="7796022" cy="4474464"/>
          </a:xfrm>
        </p:spPr>
        <p:txBody>
          <a:bodyPr>
            <a:normAutofit/>
          </a:bodyPr>
          <a:lstStyle/>
          <a:p>
            <a:r>
              <a:rPr lang="en-US" sz="2000" dirty="0" err="1" smtClean="0"/>
              <a:t>Renin</a:t>
            </a:r>
            <a:r>
              <a:rPr lang="en-US" sz="2000" dirty="0" smtClean="0"/>
              <a:t> system RAA</a:t>
            </a:r>
            <a:br>
              <a:rPr lang="en-US" sz="2000" dirty="0" smtClean="0"/>
            </a:br>
            <a:r>
              <a:rPr lang="en-US" sz="2000" dirty="0" smtClean="0"/>
              <a:t>decrease flow in the tubule stimulate macula </a:t>
            </a:r>
            <a:r>
              <a:rPr lang="en-US" sz="2000" dirty="0" err="1" smtClean="0"/>
              <a:t>densa</a:t>
            </a:r>
            <a:r>
              <a:rPr lang="en-US" sz="2000" dirty="0" smtClean="0"/>
              <a:t> to secrete </a:t>
            </a:r>
            <a:r>
              <a:rPr lang="en-US" sz="2000" dirty="0" err="1" smtClean="0"/>
              <a:t>renin</a:t>
            </a:r>
            <a:r>
              <a:rPr lang="en-US" sz="2000" dirty="0" smtClean="0"/>
              <a:t> with </a:t>
            </a:r>
            <a:r>
              <a:rPr lang="en-US" sz="2000" dirty="0" err="1" smtClean="0"/>
              <a:t>cosequence</a:t>
            </a:r>
            <a:r>
              <a:rPr lang="en-US" sz="2000" dirty="0" smtClean="0"/>
              <a:t> of </a:t>
            </a:r>
            <a:r>
              <a:rPr lang="en-US" sz="2000" dirty="0" err="1" smtClean="0"/>
              <a:t>angiotensin</a:t>
            </a:r>
            <a:r>
              <a:rPr lang="en-US" sz="2000" dirty="0" smtClean="0"/>
              <a:t> and sodium </a:t>
            </a:r>
            <a:r>
              <a:rPr lang="en-US" sz="2000" dirty="0" err="1" smtClean="0"/>
              <a:t>reabsorption</a:t>
            </a:r>
            <a:r>
              <a:rPr lang="en-US" sz="2000" dirty="0" smtClean="0"/>
              <a:t/>
            </a:r>
            <a:br>
              <a:rPr lang="en-US" sz="2000" dirty="0" smtClean="0"/>
            </a:br>
            <a:r>
              <a:rPr lang="en-US" sz="2000" dirty="0" smtClean="0"/>
              <a:t/>
            </a:r>
            <a:br>
              <a:rPr lang="en-US" sz="2000" dirty="0" smtClean="0"/>
            </a:br>
            <a:r>
              <a:rPr lang="en-US" sz="2000" dirty="0" err="1" smtClean="0"/>
              <a:t>Natriuretic</a:t>
            </a:r>
            <a:r>
              <a:rPr lang="en-US" sz="2000" dirty="0" smtClean="0"/>
              <a:t> peptides</a:t>
            </a:r>
            <a:br>
              <a:rPr lang="en-US" sz="2000" dirty="0" smtClean="0"/>
            </a:br>
            <a:r>
              <a:rPr lang="en-US" sz="2000" dirty="0" smtClean="0"/>
              <a:t>it is secreted in response to pressure change in the heart leading to increase sodium excretion and </a:t>
            </a:r>
            <a:r>
              <a:rPr lang="en-US" sz="2000" dirty="0" err="1" smtClean="0"/>
              <a:t>increse</a:t>
            </a:r>
            <a:r>
              <a:rPr lang="en-US" sz="2000" dirty="0" smtClean="0"/>
              <a:t> GFR</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068.bmp"/>
          <p:cNvPicPr>
            <a:picLocks noChangeAspect="1"/>
          </p:cNvPicPr>
          <p:nvPr/>
        </p:nvPicPr>
        <p:blipFill>
          <a:blip r:embed="rId8"/>
          <a:stretch>
            <a:fillRect/>
          </a:stretch>
        </p:blipFill>
        <p:spPr>
          <a:xfrm>
            <a:off x="1505333" y="905190"/>
            <a:ext cx="6133334" cy="5047619"/>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792480"/>
            <a:ext cx="7844790" cy="4511040"/>
          </a:xfrm>
        </p:spPr>
        <p:txBody>
          <a:bodyPr>
            <a:normAutofit/>
          </a:bodyPr>
          <a:lstStyle/>
          <a:p>
            <a:endParaRPr lang="en-US" sz="2800" dirty="0">
              <a:solidFill>
                <a:srgbClr val="FF0000"/>
              </a:solidFill>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8071104" y="71932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69.bmp"/>
          <p:cNvPicPr>
            <a:picLocks noChangeAspect="1"/>
          </p:cNvPicPr>
          <p:nvPr/>
        </p:nvPicPr>
        <p:blipFill>
          <a:blip r:embed="rId8"/>
          <a:stretch>
            <a:fillRect/>
          </a:stretch>
        </p:blipFill>
        <p:spPr>
          <a:xfrm>
            <a:off x="819619" y="438523"/>
            <a:ext cx="7504762" cy="5980953"/>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070.bmp"/>
          <p:cNvPicPr>
            <a:picLocks noChangeAspect="1"/>
          </p:cNvPicPr>
          <p:nvPr/>
        </p:nvPicPr>
        <p:blipFill>
          <a:blip r:embed="rId8"/>
          <a:stretch>
            <a:fillRect/>
          </a:stretch>
        </p:blipFill>
        <p:spPr>
          <a:xfrm>
            <a:off x="1152952" y="895666"/>
            <a:ext cx="6838096" cy="5066667"/>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628650" y="755904"/>
            <a:ext cx="7710678" cy="4401312"/>
          </a:xfrm>
        </p:spPr>
        <p:txBody>
          <a:bodyPr>
            <a:normAutofit/>
          </a:bodyPr>
          <a:lstStyle/>
          <a:p>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5" name="Rectangle 14"/>
          <p:cNvSpPr/>
          <p:nvPr/>
        </p:nvSpPr>
        <p:spPr>
          <a:xfrm>
            <a:off x="8071104" y="7559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71.bmp"/>
          <p:cNvPicPr>
            <a:picLocks noChangeAspect="1"/>
          </p:cNvPicPr>
          <p:nvPr/>
        </p:nvPicPr>
        <p:blipFill>
          <a:blip r:embed="rId8"/>
          <a:stretch>
            <a:fillRect/>
          </a:stretch>
        </p:blipFill>
        <p:spPr>
          <a:xfrm>
            <a:off x="714857" y="2076619"/>
            <a:ext cx="7714286" cy="270476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p:txBody>
          <a:bodyPr>
            <a:normAutofit/>
          </a:bodyPr>
          <a:lstStyle/>
          <a:p>
            <a:pPr lvl="0">
              <a:lnSpc>
                <a:spcPct val="150000"/>
              </a:lnSpc>
            </a:pPr>
            <a:r>
              <a:rPr lang="en-US" sz="1600" b="1" dirty="0" smtClean="0"/>
              <a:t/>
            </a:r>
            <a:br>
              <a:rPr lang="en-US" sz="1600" b="1" dirty="0" smtClean="0"/>
            </a:br>
            <a:endParaRPr lang="en-US" sz="1600" b="1" dirty="0"/>
          </a:p>
        </p:txBody>
      </p:sp>
      <p:sp>
        <p:nvSpPr>
          <p:cNvPr id="5" name="Subtitle 4"/>
          <p:cNvSpPr>
            <a:spLocks noGrp="1"/>
          </p:cNvSpPr>
          <p:nvPr>
            <p:ph type="body" idx="4294967295"/>
          </p:nvPr>
        </p:nvSpPr>
        <p:spPr>
          <a:xfrm>
            <a:off x="5487988" y="0"/>
            <a:ext cx="3656012" cy="585788"/>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2123658"/>
          </a:xfrm>
          <a:prstGeom prst="rect">
            <a:avLst/>
          </a:prstGeom>
          <a:noFill/>
        </p:spPr>
        <p:txBody>
          <a:bodyPr wrap="square" rtlCol="0">
            <a:spAutoFit/>
          </a:bodyPr>
          <a:lstStyle/>
          <a:p>
            <a:pPr algn="ctr"/>
            <a:r>
              <a:rPr lang="en-US" sz="3600" b="1" dirty="0" smtClean="0">
                <a:solidFill>
                  <a:srgbClr val="FF0000"/>
                </a:solidFill>
              </a:rPr>
              <a:t>Learning out come</a:t>
            </a:r>
          </a:p>
          <a:p>
            <a:pPr algn="ctr"/>
            <a:endParaRPr lang="en-US" sz="3600" b="1" dirty="0" smtClean="0">
              <a:solidFill>
                <a:srgbClr val="FF0000"/>
              </a:solidFill>
            </a:endParaRPr>
          </a:p>
          <a:p>
            <a:r>
              <a:rPr lang="en-US" sz="2000" b="1" dirty="0" smtClean="0"/>
              <a:t>1-Fluid compartments</a:t>
            </a:r>
          </a:p>
          <a:p>
            <a:r>
              <a:rPr lang="en-US" sz="2000" b="1" dirty="0" smtClean="0"/>
              <a:t>2-contrle sodium ion in ECF</a:t>
            </a:r>
          </a:p>
          <a:p>
            <a:r>
              <a:rPr lang="en-US" sz="2000" b="1" dirty="0" smtClean="0"/>
              <a:t>3-renal response to ECF volume change</a:t>
            </a:r>
            <a:endParaRPr lang="en-US" sz="20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28650" y="1328928"/>
            <a:ext cx="7613142" cy="3377184"/>
          </a:xfrm>
        </p:spPr>
        <p:txBody>
          <a:bodyPr>
            <a:normAutofit/>
          </a:bodyPr>
          <a:lstStyle/>
          <a:p>
            <a:pPr>
              <a:lnSpc>
                <a:spcPct val="100000"/>
              </a:lnSpc>
            </a:pPr>
            <a:r>
              <a:rPr lang="en-US" sz="2000" dirty="0" smtClean="0"/>
              <a:t>The body fluid is divided in to main compartments intracellular ICF and extracellular compartment ECF ,which in turn divide into interstitial and blood plasma.ECF is about 20% of 70 kg body weight </a:t>
            </a:r>
            <a:r>
              <a:rPr lang="en-US" sz="2000" dirty="0" err="1" smtClean="0"/>
              <a:t>i.e</a:t>
            </a:r>
            <a:r>
              <a:rPr lang="en-US" sz="2000" dirty="0" smtClean="0"/>
              <a:t> 14 L,11 L in the interstitial comp. and 3 L as plasma</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21336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0" y="2365248"/>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7729728" y="7559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LO1</a:t>
            </a:r>
            <a:endParaRPr lang="en-US" dirty="0"/>
          </a:p>
        </p:txBody>
      </p:sp>
      <p:pic>
        <p:nvPicPr>
          <p:cNvPr id="16" name="Picture 15"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ctrTitle"/>
          </p:nvPr>
        </p:nvSpPr>
        <p:spPr>
          <a:xfrm>
            <a:off x="685800" y="1122363"/>
            <a:ext cx="7772400" cy="938085"/>
          </a:xfrm>
        </p:spPr>
        <p:txBody>
          <a:bodyPr>
            <a:normAutofit/>
          </a:bodyPr>
          <a:lstStyle/>
          <a:p>
            <a:endParaRPr lang="en-US" sz="3600" dirty="0">
              <a:solidFill>
                <a:srgbClr val="FF0000"/>
              </a:solidFill>
            </a:endParaRPr>
          </a:p>
        </p:txBody>
      </p:sp>
      <p:sp>
        <p:nvSpPr>
          <p:cNvPr id="5" name="Subtitle 4"/>
          <p:cNvSpPr>
            <a:spLocks noGrp="1"/>
          </p:cNvSpPr>
          <p:nvPr>
            <p:ph type="subTitle" idx="1"/>
          </p:nvPr>
        </p:nvSpPr>
        <p:spPr>
          <a:xfrm>
            <a:off x="597408" y="2072640"/>
            <a:ext cx="8119872" cy="3185160"/>
          </a:xfrm>
        </p:spPr>
        <p:txBody>
          <a:bodyPr>
            <a:noAutofit/>
          </a:bodyPr>
          <a:lstStyle/>
          <a:p>
            <a:pPr algn="l">
              <a:buFont typeface="Wingdings" pitchFamily="2" charset="2"/>
              <a:buChar char="§"/>
            </a:pPr>
            <a:endParaRPr lang="en-US" sz="1400" dirty="0" smtClean="0">
              <a:solidFill>
                <a:srgbClr val="002060"/>
              </a:solidFill>
              <a:latin typeface="Berlin Sans FB Demi" panose="020E0802020502020306" pitchFamily="34" charset="0"/>
            </a:endParaRPr>
          </a:p>
          <a:p>
            <a:pPr algn="l">
              <a:buFont typeface="Wingdings" pitchFamily="2" charset="2"/>
              <a:buChar char="§"/>
            </a:pP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12192"/>
            <a:ext cx="1255776" cy="707136"/>
          </a:xfrm>
          <a:prstGeom prst="rect">
            <a:avLst/>
          </a:prstGeom>
        </p:spPr>
      </p:pic>
      <p:sp>
        <p:nvSpPr>
          <p:cNvPr id="16" name="Rectangle 15"/>
          <p:cNvSpPr/>
          <p:nvPr/>
        </p:nvSpPr>
        <p:spPr>
          <a:xfrm>
            <a:off x="7851648" y="707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8" name="Picture 17"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9" name="Picture 18" descr="ScreenShot066.bmp"/>
          <p:cNvPicPr>
            <a:picLocks noChangeAspect="1"/>
          </p:cNvPicPr>
          <p:nvPr/>
        </p:nvPicPr>
        <p:blipFill>
          <a:blip r:embed="rId8"/>
          <a:stretch>
            <a:fillRect/>
          </a:stretch>
        </p:blipFill>
        <p:spPr>
          <a:xfrm>
            <a:off x="0" y="1071819"/>
            <a:ext cx="4323810" cy="4104762"/>
          </a:xfrm>
          <a:prstGeom prst="rect">
            <a:avLst/>
          </a:prstGeom>
        </p:spPr>
      </p:pic>
      <p:pic>
        <p:nvPicPr>
          <p:cNvPr id="20" name="Picture 19" descr="ScreenShot065.bmp"/>
          <p:cNvPicPr>
            <a:picLocks noChangeAspect="1"/>
          </p:cNvPicPr>
          <p:nvPr/>
        </p:nvPicPr>
        <p:blipFill>
          <a:blip r:embed="rId9"/>
          <a:stretch>
            <a:fillRect/>
          </a:stretch>
        </p:blipFill>
        <p:spPr>
          <a:xfrm>
            <a:off x="3681267" y="1765576"/>
            <a:ext cx="3780953" cy="3400000"/>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706880"/>
            <a:ext cx="7886700" cy="3742944"/>
          </a:xfrm>
        </p:spPr>
        <p:txBody>
          <a:bodyPr>
            <a:normAutofit/>
          </a:bodyPr>
          <a:lstStyle/>
          <a:p>
            <a:r>
              <a:rPr lang="en-US" sz="1800" dirty="0" smtClean="0"/>
              <a:t>Composition</a:t>
            </a:r>
            <a:br>
              <a:rPr lang="en-US" sz="1800" dirty="0" smtClean="0"/>
            </a:br>
            <a:r>
              <a:rPr lang="en-US" sz="1800" dirty="0" smtClean="0"/>
              <a:t>ECF</a:t>
            </a:r>
            <a:br>
              <a:rPr lang="en-US" sz="1800" dirty="0" smtClean="0"/>
            </a:br>
            <a:r>
              <a:rPr lang="en-US" sz="1800" dirty="0" smtClean="0"/>
              <a:t>both plasma and interstitial fluid have the same ionic components since the separation is by highly permeable membrane </a:t>
            </a:r>
            <a:br>
              <a:rPr lang="en-US" sz="1800" dirty="0" smtClean="0"/>
            </a:br>
            <a:r>
              <a:rPr lang="en-US" sz="1800" dirty="0" smtClean="0"/>
              <a:t>the difference is in the presence of proteins in plasma</a:t>
            </a:r>
            <a:br>
              <a:rPr lang="en-US" sz="1800" dirty="0" smtClean="0"/>
            </a:br>
            <a:r>
              <a:rPr lang="en-US" sz="1800" dirty="0" smtClean="0"/>
              <a:t>main ionic electrolyte include sodium and chloride</a:t>
            </a:r>
            <a:br>
              <a:rPr lang="en-US" sz="1800" dirty="0" smtClean="0"/>
            </a:br>
            <a:r>
              <a:rPr lang="en-US" sz="1800" dirty="0" smtClean="0"/>
              <a:t>ICF in contrast to ECF has small amount of </a:t>
            </a:r>
            <a:r>
              <a:rPr lang="en-US" sz="1800" dirty="0" err="1" smtClean="0"/>
              <a:t>NaCl</a:t>
            </a:r>
            <a:r>
              <a:rPr lang="en-US" sz="1800" dirty="0" smtClean="0"/>
              <a:t> but contain </a:t>
            </a:r>
            <a:r>
              <a:rPr lang="en-US" sz="1800" dirty="0" err="1" smtClean="0"/>
              <a:t>potasium</a:t>
            </a:r>
            <a:r>
              <a:rPr lang="en-US" sz="1800" dirty="0" smtClean="0"/>
              <a:t> and phosphate almost no calcium ,</a:t>
            </a:r>
            <a:r>
              <a:rPr lang="en-US" sz="1800" dirty="0" err="1" smtClean="0"/>
              <a:t>magnisium</a:t>
            </a:r>
            <a:r>
              <a:rPr lang="en-US" sz="1800" dirty="0" smtClean="0"/>
              <a:t> ,sulfates and proteins</a:t>
            </a:r>
            <a:endParaRPr lang="en-US" sz="18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sp>
        <p:nvSpPr>
          <p:cNvPr id="15" name="Rectangle 14"/>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6" name="Picture 15"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536192"/>
            <a:ext cx="7886700" cy="3950208"/>
          </a:xfrm>
        </p:spPr>
        <p:txBody>
          <a:bodyPr>
            <a:normAutofit/>
          </a:bodyPr>
          <a:lstStyle/>
          <a:p>
            <a:r>
              <a:rPr lang="en-US" sz="2000" b="1" dirty="0" smtClean="0"/>
              <a:t>Renal Sodium handling </a:t>
            </a:r>
            <a:br>
              <a:rPr lang="en-US" sz="2000" b="1" dirty="0" smtClean="0"/>
            </a:br>
            <a:r>
              <a:rPr lang="en-US" sz="1800" b="1" dirty="0" smtClean="0"/>
              <a:t>Na is the main ion of ECF ,main osmotic load,  so it is the main determinant of volume thus kidney control of Na can control plasma volume</a:t>
            </a:r>
            <a:endParaRPr lang="en-US" sz="2000" b="1"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633728"/>
            <a:ext cx="7886700" cy="3889248"/>
          </a:xfrm>
        </p:spPr>
        <p:txBody>
          <a:bodyPr>
            <a:normAutofit/>
          </a:bodyPr>
          <a:lstStyle/>
          <a:p>
            <a:r>
              <a:rPr lang="en-US" sz="2000" b="1" dirty="0" smtClean="0"/>
              <a:t>Na ion balance</a:t>
            </a:r>
            <a:br>
              <a:rPr lang="en-US" sz="2000" b="1" dirty="0" smtClean="0"/>
            </a:br>
            <a:r>
              <a:rPr lang="en-US" sz="2000" b="1" dirty="0" smtClean="0"/>
              <a:t>if ingestion more than loss ----increase ECF because of </a:t>
            </a:r>
            <a:r>
              <a:rPr lang="en-US" sz="2000" b="1" dirty="0" err="1" smtClean="0"/>
              <a:t>decreae</a:t>
            </a:r>
            <a:r>
              <a:rPr lang="en-US" sz="2000" b="1" dirty="0" smtClean="0"/>
              <a:t> in fluid loss by </a:t>
            </a:r>
            <a:r>
              <a:rPr lang="en-US" sz="2000" b="1" dirty="0" err="1" smtClean="0"/>
              <a:t>nephron</a:t>
            </a:r>
            <a:r>
              <a:rPr lang="en-US" sz="2000" b="1" dirty="0" smtClean="0"/>
              <a:t> result in increase blood pressure</a:t>
            </a:r>
            <a:br>
              <a:rPr lang="en-US" sz="2000" b="1" dirty="0" smtClean="0"/>
            </a:br>
            <a:r>
              <a:rPr lang="en-US" sz="2000" b="1" dirty="0" smtClean="0"/>
              <a:t/>
            </a:r>
            <a:br>
              <a:rPr lang="en-US" sz="2000" b="1" dirty="0" smtClean="0"/>
            </a:br>
            <a:r>
              <a:rPr lang="en-US" sz="2000" b="1" dirty="0" smtClean="0"/>
              <a:t>if increase in Na loss more than intake it will lead to more loss of fluid by </a:t>
            </a:r>
            <a:r>
              <a:rPr lang="en-US" sz="2000" b="1" dirty="0" err="1" smtClean="0"/>
              <a:t>nephron</a:t>
            </a:r>
            <a:r>
              <a:rPr lang="en-US" sz="2000" b="1" dirty="0" smtClean="0"/>
              <a:t> it will lead to reduction of ECF and decrease blood pressure due to decrease plasma volume</a:t>
            </a:r>
            <a:endParaRPr lang="en-US" sz="2000" b="1"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1548384"/>
            <a:ext cx="7886700" cy="3194304"/>
          </a:xfrm>
        </p:spPr>
        <p:txBody>
          <a:bodyPr>
            <a:normAutofit fontScale="90000"/>
          </a:bodyPr>
          <a:lstStyle/>
          <a:p>
            <a:r>
              <a:rPr lang="en-US" sz="2000" b="1" dirty="0" smtClean="0"/>
              <a:t>How dose the body sense change in plasma volume?</a:t>
            </a:r>
            <a:br>
              <a:rPr lang="en-US" sz="2000" b="1" dirty="0" smtClean="0"/>
            </a:br>
            <a:r>
              <a:rPr lang="en-US" sz="2000" b="1" dirty="0" smtClean="0"/>
              <a:t/>
            </a:r>
            <a:br>
              <a:rPr lang="en-US" sz="2000" b="1" dirty="0" smtClean="0"/>
            </a:br>
            <a:r>
              <a:rPr lang="en-US" sz="2000" b="1" dirty="0" err="1" smtClean="0">
                <a:solidFill>
                  <a:srgbClr val="FF0000"/>
                </a:solidFill>
              </a:rPr>
              <a:t>Baroreceptors</a:t>
            </a:r>
            <a:r>
              <a:rPr lang="en-US" sz="2000" b="1" dirty="0" smtClean="0">
                <a:solidFill>
                  <a:srgbClr val="FF0000"/>
                </a:solidFill>
              </a:rPr>
              <a:t>:</a:t>
            </a:r>
            <a:r>
              <a:rPr lang="en-US" sz="2000" b="1" dirty="0" smtClean="0"/>
              <a:t/>
            </a:r>
            <a:br>
              <a:rPr lang="en-US" sz="2000" b="1" dirty="0" smtClean="0"/>
            </a:br>
            <a:r>
              <a:rPr lang="en-US" sz="2000" b="1" dirty="0" smtClean="0"/>
              <a:t>1-low pressure receptors in the atria*</a:t>
            </a:r>
            <a:r>
              <a:rPr lang="en-US" sz="2000" b="1" dirty="0" err="1" smtClean="0"/>
              <a:t>bainbridge</a:t>
            </a:r>
            <a:r>
              <a:rPr lang="en-US" sz="2000" b="1" dirty="0" smtClean="0"/>
              <a:t> reflex</a:t>
            </a:r>
            <a:br>
              <a:rPr lang="en-US" sz="2000" b="1" dirty="0" smtClean="0"/>
            </a:br>
            <a:r>
              <a:rPr lang="en-US" sz="2000" b="1" dirty="0" smtClean="0"/>
              <a:t>2-high pressure receptors in the aortic arch and carotid sinus</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solidFill>
                  <a:srgbClr val="FF0000"/>
                </a:solidFill>
              </a:rPr>
              <a:t>Flow receptors </a:t>
            </a:r>
            <a:r>
              <a:rPr lang="en-US" sz="2000" b="1" dirty="0" smtClean="0"/>
              <a:t>at the macula </a:t>
            </a:r>
            <a:r>
              <a:rPr lang="en-US" sz="2000" b="1" dirty="0" err="1" smtClean="0"/>
              <a:t>densa</a:t>
            </a: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err="1" smtClean="0">
                <a:solidFill>
                  <a:srgbClr val="FF0000"/>
                </a:solidFill>
              </a:rPr>
              <a:t>Osmorecptors:</a:t>
            </a:r>
            <a:r>
              <a:rPr lang="en-US" sz="2000" b="1" dirty="0" err="1" smtClean="0"/>
              <a:t>with</a:t>
            </a:r>
            <a:r>
              <a:rPr lang="en-US" sz="2000" b="1" dirty="0" smtClean="0"/>
              <a:t> increase osmosis due to high Na the body secrete ADH to reabsorb water to regain osmotic balance</a:t>
            </a:r>
            <a:endParaRPr lang="en-US" sz="2000" b="1" dirty="0">
              <a:solidFill>
                <a:srgbClr val="FF0000"/>
              </a:solidFill>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067.bmp"/>
          <p:cNvPicPr>
            <a:picLocks noChangeAspect="1"/>
          </p:cNvPicPr>
          <p:nvPr/>
        </p:nvPicPr>
        <p:blipFill>
          <a:blip r:embed="rId8"/>
          <a:stretch>
            <a:fillRect/>
          </a:stretch>
        </p:blipFill>
        <p:spPr>
          <a:xfrm>
            <a:off x="902208" y="646177"/>
            <a:ext cx="6449567" cy="4840224"/>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1455</TotalTime>
  <Words>440</Words>
  <Application>Microsoft Office PowerPoint</Application>
  <PresentationFormat>On-screen Show (4:3)</PresentationFormat>
  <Paragraphs>197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 </vt:lpstr>
      <vt:lpstr>The body fluid is divided in to main compartments intracellular ICF and extracellular compartment ECF ,which in turn divide into interstitial and blood plasma.ECF is about 20% of 70 kg body weight i.e 14 L,11 L in the interstitial comp. and 3 L as plasma</vt:lpstr>
      <vt:lpstr>Slide 4</vt:lpstr>
      <vt:lpstr>Composition ECF both plasma and interstitial fluid have the same ionic components since the separation is by highly permeable membrane  the difference is in the presence of proteins in plasma main ionic electrolyte include sodium and chloride ICF in contrast to ECF has small amount of NaCl but contain potasium and phosphate almost no calcium ,magnisium ,sulfates and proteins</vt:lpstr>
      <vt:lpstr>Renal Sodium handling  Na is the main ion of ECF ,main osmotic load,  so it is the main determinant of volume thus kidney control of Na can control plasma volume</vt:lpstr>
      <vt:lpstr>Na ion balance if ingestion more than loss ----increase ECF because of decreae in fluid loss by nephron result in increase blood pressure  if increase in Na loss more than intake it will lead to more loss of fluid by nephron it will lead to reduction of ECF and decrease blood pressure due to decrease plasma volume</vt:lpstr>
      <vt:lpstr>How dose the body sense change in plasma volume?  Baroreceptors: 1-low pressure receptors in the atria*bainbridge reflex 2-high pressure receptors in the aortic arch and carotid sinus   Flow receptors at the macula densa   Osmorecptors:with increase osmosis due to high Na the body secrete ADH to reabsorb water to regain osmotic balance</vt:lpstr>
      <vt:lpstr>Slide 9</vt:lpstr>
      <vt:lpstr>Summery renal response to plasma volume is by:  if the ECF volume increase it excrete more NaCl  if the ECF volume decrease it decrease the excretion of NaCl</vt:lpstr>
      <vt:lpstr>Sodium handling by the nephron 67% reabsorbed in PCT 25% in the loop of Henle Na-K-ATP pump pump Na from cell to interstiatial space by active transpor in exchange fo K as a result Na pass from tubular lumen to the cell passivly</vt:lpstr>
      <vt:lpstr>Renin system RAA decrease flow in the tubule stimulate macula densa to secrete renin with cosequence of angiotensin and sodium reabsorption  Natriuretic peptides it is secreted in response to pressure change in the heart leading to increase sodium excretion and increse GFR</vt:lpstr>
      <vt:lpstr>Slide 13</vt:lpstr>
      <vt:lpstr>Slide 14</vt:lpstr>
      <vt:lpstr>Slide 15</vt:lpstr>
      <vt:lpstr>Slide 16</vt:lpstr>
      <vt:lpstr>Slide 17</vt:lpstr>
      <vt:lpstr>Slide 18</vt:lpstr>
      <vt:lpstr>Slide 19</vt:lpstr>
      <vt:lpstr>Slide 20</vt:lpstr>
    </vt:vector>
  </TitlesOfParts>
  <Company>rg-adguard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mmmm</cp:lastModifiedBy>
  <cp:revision>170</cp:revision>
  <dcterms:created xsi:type="dcterms:W3CDTF">2018-09-07T18:41:02Z</dcterms:created>
  <dcterms:modified xsi:type="dcterms:W3CDTF">2019-10-18T16:55:11Z</dcterms:modified>
</cp:coreProperties>
</file>